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6" r:id="rId1"/>
  </p:sldMasterIdLst>
  <p:notesMasterIdLst>
    <p:notesMasterId r:id="rId10"/>
  </p:notesMasterIdLst>
  <p:handoutMasterIdLst>
    <p:handoutMasterId r:id="rId11"/>
  </p:handoutMasterIdLst>
  <p:sldIdLst>
    <p:sldId id="288" r:id="rId2"/>
    <p:sldId id="424" r:id="rId3"/>
    <p:sldId id="423" r:id="rId4"/>
    <p:sldId id="425" r:id="rId5"/>
    <p:sldId id="426" r:id="rId6"/>
    <p:sldId id="427" r:id="rId7"/>
    <p:sldId id="428" r:id="rId8"/>
    <p:sldId id="429" r:id="rId9"/>
  </p:sldIdLst>
  <p:sldSz cx="9906000" cy="6858000" type="A4"/>
  <p:notesSz cx="6858000" cy="9144000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9" autoAdjust="0"/>
    <p:restoredTop sz="97937" autoAdjust="0"/>
  </p:normalViewPr>
  <p:slideViewPr>
    <p:cSldViewPr>
      <p:cViewPr>
        <p:scale>
          <a:sx n="80" d="100"/>
          <a:sy n="80" d="100"/>
        </p:scale>
        <p:origin x="-426" y="-8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6" y="34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1BAE0-3148-4C00-88F4-052ABFFA9577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6DC0-6BD2-43DB-B27C-F065F3112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55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F279-22F8-45B3-9A70-97D0D6861019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7EE1-664E-4073-BFC4-1C435EDC7F0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11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2"/>
            <a:ext cx="8420100" cy="1780108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2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FF1B-A587-42DD-AC40-12320A9AD27E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DB6-F0A3-412D-A5BA-7E1866D9438B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26C1-149B-42F5-8B4B-1BBC6376775E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0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E353-4620-4829-9F5B-33DAAAE6D1AB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4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89"/>
            <a:ext cx="6006558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3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4"/>
            <a:ext cx="3583667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5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A5F4-8889-41C6-8CD8-79490057494E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F16D-100C-464C-A068-65CF3F5AC77C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3"/>
            <a:ext cx="4140708" cy="639763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9" y="3429001"/>
            <a:ext cx="4138393" cy="26971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3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4C3-38A5-48FC-B877-E41E0FAA7E5D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E56D-EC6B-4F0A-B665-5C735928518C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ED0C-58F6-48F8-A132-C38D0577374B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C5E4-877C-4138-8BDE-59467F403AD6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2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77"/>
              </a:spcAft>
              <a:buNone/>
              <a:defRPr sz="2000">
                <a:solidFill>
                  <a:schemeClr val="tx2"/>
                </a:solidFill>
              </a:defRPr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5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3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8" y="338668"/>
            <a:ext cx="4130365" cy="2429935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30" y="2785534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D5DB-5E58-4972-B7BF-0CBE6A5584E4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7E5DBD-E553-493E-AAEC-0673C56E8827}" type="datetime1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6" y="6250165"/>
            <a:ext cx="4102249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5"/>
            <a:ext cx="1258645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7DB4B9-4FDC-49E6-B9BB-928CFFB2A8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1" y="2675467"/>
            <a:ext cx="8025694" cy="3450696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slow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9488" indent="-309488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0140" indent="-309488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65359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89533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50602" indent="-257907" algn="l" defTabSz="103162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11671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72740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33809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094878" indent="-257907" algn="l" defTabSz="1031626" rtl="0" eaLnBrk="1" latinLnBrk="0" hangingPunct="1">
        <a:spcBef>
          <a:spcPts val="433"/>
        </a:spcBef>
        <a:buClr>
          <a:schemeClr val="accent1"/>
        </a:buClr>
        <a:buFont typeface="Symbol" pitchFamily="18" charset="2"/>
        <a:buChar char="*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4558" y="2285992"/>
            <a:ext cx="8122576" cy="250033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Успешный опыт деятельности</a:t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крестьянских (фермерских) хозяйств</a:t>
            </a:r>
            <a:b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Кировской области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16896" y="1235893"/>
            <a:ext cx="5616624" cy="5145435"/>
          </a:xfrm>
        </p:spPr>
        <p:txBody>
          <a:bodyPr>
            <a:normAutofit fontScale="92500" lnSpcReduction="10000"/>
          </a:bodyPr>
          <a:lstStyle/>
          <a:p>
            <a:pPr marL="0" indent="3556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Победитель 2015 года с помощью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грантовой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поддержки в сумме 1,3 млн. рублей развивает производство семян многолетних трав в Яранском районе.</a:t>
            </a:r>
          </a:p>
          <a:p>
            <a:pPr marL="0" indent="3556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Приобрел трактор, удобрения и ядохимикаты. Это позволило в 2016 году получить семена многолетних трав на сумму 1,4 млн. рублей, в 2017 году – 4 млн. рублей.  Выручка от реализации продукции составила в 2016 году 1,1 млн. рублей, в 2017 году – 4,1 млн. рублей. Своевременно платятся налоги. </a:t>
            </a:r>
          </a:p>
          <a:p>
            <a:pPr marL="0" indent="3556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Создано три новых рабочих места.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1472" y="6492875"/>
            <a:ext cx="704528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8328"/>
            <a:ext cx="9906000" cy="71440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Начинающий фермер Шестаков Владимир Николаевич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75203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7" name="Picture 3" descr="D:\Покатушки по Яранску\IMG_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340768"/>
            <a:ext cx="352839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9" name="Picture 5" descr="D:\Покатушки по Яранску\IMG_0973.JPG"/>
          <p:cNvPicPr>
            <a:picLocks noChangeAspect="1" noChangeArrowheads="1"/>
          </p:cNvPicPr>
          <p:nvPr/>
        </p:nvPicPr>
        <p:blipFill>
          <a:blip r:embed="rId3" cstate="print"/>
          <a:srcRect t="34907" b="33511"/>
          <a:stretch>
            <a:fillRect/>
          </a:stretch>
        </p:blipFill>
        <p:spPr bwMode="auto">
          <a:xfrm>
            <a:off x="416496" y="5013176"/>
            <a:ext cx="364803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338669"/>
            <a:ext cx="9138223" cy="858083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Воробьева Нина Николаевна – глава К(Ф)Х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Свечинского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Кировской области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4488" y="1412776"/>
            <a:ext cx="9289032" cy="3312368"/>
          </a:xfrm>
        </p:spPr>
        <p:txBody>
          <a:bodyPr/>
          <a:lstStyle/>
          <a:p>
            <a:pPr indent="355600"/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Получила грант в 2015 году на развитие мясного скотоводства. Финансовая поддержка позволила приобрести 50 голов крупного рогатого скота на откорм, трактор. В 2017 году выручка от реализации сельскохозяйственной продукции составила 2,8 млн. рублей, прибыль 221 тыс.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4B9-4FDC-49E6-B9BB-928CFFB2A88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Picture 5" descr="D:\Зонова\ФОТО\Конкурс 2015\DSCN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832" y="4005064"/>
            <a:ext cx="3024336" cy="226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D:\Зонова\ФОТО\КФХ Баранова и Огаркова Свечинский район\IMG_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3320988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D:\Зонова\ФОТО\Воробьева Н.Н\IMG_126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2480" y="3356992"/>
            <a:ext cx="3024336" cy="222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85520" y="1268760"/>
            <a:ext cx="4320480" cy="4752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Получил в 2016 году грант на развитие своего хозяйства по направлению растениеводство в сумме 1,5 млн. рублей. За 2017 год реализовал продукцию на сумму 1,9 млн. рублей, рентабельность – 47,9%, создал 3 новых рабочих места.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7496" y="6309320"/>
            <a:ext cx="341292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074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Комлев Сергей Сергеевич – глава К(Ф)Х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Яранского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 Кировской области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6" name="Picture 4" descr="C:\Users\ZonovaN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776" y="1596228"/>
            <a:ext cx="3115770" cy="233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img-fotki.yandex.ru/get/9504/29308795.65/0_8208b_29cab38f_L.jpg"/>
          <p:cNvPicPr>
            <a:picLocks noChangeAspect="1" noChangeArrowheads="1"/>
          </p:cNvPicPr>
          <p:nvPr/>
        </p:nvPicPr>
        <p:blipFill>
          <a:blip r:embed="rId3" cstate="print"/>
          <a:srcRect t="44074" b="4277"/>
          <a:stretch>
            <a:fillRect/>
          </a:stretch>
        </p:blipFill>
        <p:spPr bwMode="auto">
          <a:xfrm>
            <a:off x="409350" y="4077072"/>
            <a:ext cx="5407746" cy="187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://shem.pnzreg.ru/files/shem_pnzreg_ru/economic_sfer/e8c1b2b0.jpg"/>
          <p:cNvPicPr>
            <a:picLocks noChangeAspect="1" noChangeArrowheads="1"/>
          </p:cNvPicPr>
          <p:nvPr/>
        </p:nvPicPr>
        <p:blipFill>
          <a:blip r:embed="rId4" cstate="print"/>
          <a:srcRect t="7419"/>
          <a:stretch>
            <a:fillRect/>
          </a:stretch>
        </p:blipFill>
        <p:spPr bwMode="auto">
          <a:xfrm>
            <a:off x="6753200" y="5085184"/>
            <a:ext cx="29367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Зонова\ФОТО\Комлев С.С\IMG_3584 (1).JPG"/>
          <p:cNvPicPr>
            <a:picLocks noChangeAspect="1" noChangeArrowheads="1"/>
          </p:cNvPicPr>
          <p:nvPr/>
        </p:nvPicPr>
        <p:blipFill>
          <a:blip r:embed="rId5" cstate="print"/>
          <a:srcRect l="20863" t="21650" r="21650" b="24833"/>
          <a:stretch>
            <a:fillRect/>
          </a:stretch>
        </p:blipFill>
        <p:spPr bwMode="auto">
          <a:xfrm>
            <a:off x="128464" y="1844824"/>
            <a:ext cx="299081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80792" y="1772816"/>
            <a:ext cx="3456384" cy="4464496"/>
          </a:xfrm>
        </p:spPr>
        <p:txBody>
          <a:bodyPr>
            <a:normAutofit/>
          </a:bodyPr>
          <a:lstStyle/>
          <a:p>
            <a:pPr marL="0" indent="534988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 помощью гранта в сумме 1,2 млн. рублей приобрел 50 голов молодняка КРС и грузовой автомобиль для развития своего хозяйства. За текущий период  2017 года получено выручки от реализации продукции 1,7 млн. рублей. Срок окупаемости данного проекта – 3,5 года.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3480" y="6309320"/>
            <a:ext cx="485308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Монако Денис Алексеевич – глава К(Ф)Х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Оричевский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 Кировская область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Наименование проекта –Создание и развитие  крестьянского (фермерского) хозяйства по организации мяса КРС 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6" name="Picture 2" descr="D:\Зонова\ФОТО\МОНАКО\DSCN0297.JPG"/>
          <p:cNvPicPr>
            <a:picLocks noChangeAspect="1" noChangeArrowheads="1"/>
          </p:cNvPicPr>
          <p:nvPr/>
        </p:nvPicPr>
        <p:blipFill>
          <a:blip r:embed="rId2" cstate="print"/>
          <a:srcRect l="23497" t="31401" r="32007" b="20496"/>
          <a:stretch>
            <a:fillRect/>
          </a:stretch>
        </p:blipFill>
        <p:spPr bwMode="auto">
          <a:xfrm>
            <a:off x="200472" y="1700807"/>
            <a:ext cx="2880320" cy="233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Зонова\ФОТО\Чернышева\DSCF4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76" y="3933056"/>
            <a:ext cx="2929716" cy="219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Зонова\ФОТО\Конкурс 2015\фото 12.05.2015\DSCN4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192" y="177281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D:\Зонова\ФОТО\Чернышева\DSCN7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192" y="3933056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04928" y="1844824"/>
            <a:ext cx="5328592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Размер гранта 1,3 млн. рублей.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 счет средств гранта полностью перестроен убойный цех, приобретено новое современное оборудование: тельфер, оборудование для обвалки мяса и убоя скота.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 состоянию на 01 января 2018 года поголовье сельскохозяйственных животных в хозяйстве составляет 110 голов КРС. За 2017 года произведено на убой (в живом весе) 113 тонн. Создано три рабочих места - это боец скота и два работника склада. 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Выручка за 2017 год составила 4,5 млн. рублей, прибыль 354 тыс. рублей. Рентабельность проекта 12%.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8684" y="6309320"/>
            <a:ext cx="55731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1464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Крестьянское (фермерское) хозяйство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Райляну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Василия Яковлевича – победитель конкурса «Начинающий фермер» 2014 года с проектом «Ремонт и оснащение убойного цеха в городе Яранске»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6" name="Picture 2" descr="D:\Зонова\письма\Кировская область о положит. опыте\Райляну\Райляну В.Я. с сыном Алексеем.JPG"/>
          <p:cNvPicPr>
            <a:picLocks noChangeAspect="1" noChangeArrowheads="1"/>
          </p:cNvPicPr>
          <p:nvPr/>
        </p:nvPicPr>
        <p:blipFill>
          <a:blip r:embed="rId2" cstate="print"/>
          <a:srcRect l="28165" t="7337" r="17053" b="5045"/>
          <a:stretch>
            <a:fillRect/>
          </a:stretch>
        </p:blipFill>
        <p:spPr bwMode="auto">
          <a:xfrm>
            <a:off x="128464" y="2636912"/>
            <a:ext cx="237322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Зонова\письма\Кировская область о положит. опыте\Райляну\DSCN2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216" y="4437112"/>
            <a:ext cx="2504728" cy="187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:\Зонова\письма\Кировская область о положит. опыте\Райляну\колбаски охотничь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070" y="2636912"/>
            <a:ext cx="204587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:\Зонова\письма\Кировская область о положит. опыте\Райляну\DSCN2282.JPG"/>
          <p:cNvPicPr>
            <a:picLocks noChangeAspect="1" noChangeArrowheads="1"/>
          </p:cNvPicPr>
          <p:nvPr/>
        </p:nvPicPr>
        <p:blipFill>
          <a:blip r:embed="rId5" cstate="print"/>
          <a:srcRect l="2206" t="15758" r="9549" b="36967"/>
          <a:stretch>
            <a:fillRect/>
          </a:stretch>
        </p:blipFill>
        <p:spPr bwMode="auto">
          <a:xfrm>
            <a:off x="128464" y="1340768"/>
            <a:ext cx="322595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40832" y="1484784"/>
            <a:ext cx="6264696" cy="4968552"/>
          </a:xfrm>
        </p:spPr>
        <p:txBody>
          <a:bodyPr>
            <a:noAutofit/>
          </a:bodyPr>
          <a:lstStyle/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2016 году получил грант на создание и развитие семейной животноводческой фермы на расширение производства органических сыров и строительство молочной фермы на 49 голов с доильным блоком и пунктом переработки молока.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Общая стоимость проекта 25,243 млн. рублей, в том числе средства гранта 15,145 млн. рублей.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Срок окупаемости проекта – 5 лет.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Важным в реализации данного проекта является расширение производства органических сыров элитных сортов.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 2 квартале 2018 г. будет завершено строительство молочной фермы и здания сыроварни, приобретен племенной скот и  животноводческое оборудование, оборудование для сыроварни.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Выручка от реализации сельскохозяйственной продукции за 2016 г. – 1,1 млн. рублей, за 2017 года 1,57 тыс. рублей. Прибыль составила 38 тыс. рублей. Благодаря полученному гранту трудоустроил на постоянную работу 3 человек.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Планируется создать 7 постоянных рабочих мест.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1472" y="6309320"/>
            <a:ext cx="557316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ИП – глава крестьянского (фермерского) хозяйства                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Мазитов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Азат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Камилевич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Санчурский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район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2050" name="Picture 2" descr="D:\Покатушки по Яранску\IMG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068960"/>
            <a:ext cx="1728192" cy="1728192"/>
          </a:xfrm>
          <a:prstGeom prst="rect">
            <a:avLst/>
          </a:prstGeom>
          <a:noFill/>
        </p:spPr>
      </p:pic>
      <p:pic>
        <p:nvPicPr>
          <p:cNvPr id="2051" name="Picture 3" descr="Z:\ Отдел развития сельских территорий и инвестиционной деятельности\Семинары совещания\2018\собрание фермеров\25.10.2017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412776"/>
            <a:ext cx="3121152" cy="1621536"/>
          </a:xfrm>
          <a:prstGeom prst="rect">
            <a:avLst/>
          </a:prstGeom>
          <a:noFill/>
        </p:spPr>
      </p:pic>
      <p:pic>
        <p:nvPicPr>
          <p:cNvPr id="2052" name="Picture 4" descr="Z:\ Отдел развития сельских территорий и инвестиционной деятельности\Семинары совещания\2018\собрание фермеров\25.10.2017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4869160"/>
            <a:ext cx="3121152" cy="1456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472" y="980728"/>
            <a:ext cx="6768752" cy="5400600"/>
          </a:xfrm>
        </p:spPr>
        <p:txBody>
          <a:bodyPr>
            <a:noAutofit/>
          </a:bodyPr>
          <a:lstStyle/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2013 году получил грант на развитие семейной животноводческой фермы в сумме 9,5 млн. рублей.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 счет средств гранта глава крестьянского (фермерского) хозяйства построил животноводческую ферму на 100 голов молочного направления продуктивности, укомплектовал современным высокотехнологичным  оборудованием и сельскохозяйственной техникой, приобрел 100 голов племенных нетелей холмогорской породы. (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Ферма введена в эксплуатацию в июле 2014 года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 3 года реализации проекта (октябрь 2014 г.– по январь 2018 г.) поголовье крупного рогатого скота увеличилось 2,3 раза и составило 254 головы, в том числе 100 коров.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Дополнительно построено два телятника на 60 и на 150 голов.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2017 году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Клепцов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В.А. получил второй грант на переработку молока натурального в условиях автономного модульного молочного завода. Сумма гранта 7,9млн. рублей.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Выручка от реализации продукции составила  17,7 млн. рублей, прибыль – 3,5 млн. рублей.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Валовое производство молока ежегодно увеличивается и по состоянию на 01.01. 2018 г. составило 665 тонн.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Надой молока на одну корову за 2017 год составил 6651 кг.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Клепцов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В.А. трудоустроил 7 человек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3480" y="6309320"/>
            <a:ext cx="485308" cy="365125"/>
          </a:xfrm>
        </p:spPr>
        <p:txBody>
          <a:bodyPr/>
          <a:lstStyle/>
          <a:p>
            <a:fld id="{307DB4B9-4FDC-49E6-B9BB-928CFFB2A88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496" y="0"/>
            <a:ext cx="8915400" cy="1074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Крестьянское (фермерское) хозяйство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Клепцова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Владимира Александровича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01430"/>
            <a:ext cx="9906000" cy="4119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103163" tIns="51581" rIns="103163" bIns="51581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сельского хозяйства и продовольствия Кировской области</a:t>
            </a:r>
          </a:p>
        </p:txBody>
      </p:sp>
      <p:pic>
        <p:nvPicPr>
          <p:cNvPr id="6" name="Picture 2" descr="D:\Зонова\письма\Кировская область о положит. опыте\Клепцов\IMG_3672.JPG"/>
          <p:cNvPicPr>
            <a:picLocks noChangeAspect="1" noChangeArrowheads="1"/>
          </p:cNvPicPr>
          <p:nvPr/>
        </p:nvPicPr>
        <p:blipFill>
          <a:blip r:embed="rId2" cstate="print"/>
          <a:srcRect l="3835" r="2319"/>
          <a:stretch>
            <a:fillRect/>
          </a:stretch>
        </p:blipFill>
        <p:spPr bwMode="auto">
          <a:xfrm>
            <a:off x="6897216" y="1187308"/>
            <a:ext cx="2592288" cy="288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D:\Зонова\письма\Кировская область о положит. опыте\Клепцов\IMG_3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168" y="4005064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7594</TotalTime>
  <Words>767</Words>
  <Application>Microsoft Office PowerPoint</Application>
  <PresentationFormat>Лист A4 (210x297 мм)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Успешный опыт деятельности  крестьянских (фермерских) хозяйств Кировской области</vt:lpstr>
      <vt:lpstr>Начинающий фермер Шестаков Владимир Николаевич</vt:lpstr>
      <vt:lpstr>       Воробьева Нина Николаевна – глава К(Ф)Х  Свечинского района Кировской области</vt:lpstr>
      <vt:lpstr>Комлев Сергей Сергеевич – глава К(Ф)Х  Яранского района Кировской области</vt:lpstr>
      <vt:lpstr>Монако Денис Алексеевич – глава К(Ф)Х  Оричевский район Кировская область Наименование проекта –Создание и развитие  крестьянского (фермерского) хозяйства по организации мяса КРС </vt:lpstr>
      <vt:lpstr>Крестьянское (фермерское) хозяйство Райляну Василия Яковлевича – победитель конкурса «Начинающий фермер» 2014 года с проектом «Ремонт и оснащение убойного цеха в городе Яранске»</vt:lpstr>
      <vt:lpstr>ИП – глава крестьянского (фермерского) хозяйства                     Мазитов Азат Камилевич Санчурский район</vt:lpstr>
      <vt:lpstr>Крестьянское (фермерское) хозяйство Клепцова Владимира Александровича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Р. Гилязетдинова</dc:creator>
  <cp:lastModifiedBy>kovaleva</cp:lastModifiedBy>
  <cp:revision>708</cp:revision>
  <cp:lastPrinted>2014-02-24T06:11:47Z</cp:lastPrinted>
  <dcterms:created xsi:type="dcterms:W3CDTF">2013-02-12T09:27:02Z</dcterms:created>
  <dcterms:modified xsi:type="dcterms:W3CDTF">2018-02-14T16:48:57Z</dcterms:modified>
</cp:coreProperties>
</file>